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3C62-9700-4B40-879C-044E9733AD7D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BC31D1D5-D624-485C-950D-15A20228B097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1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3C62-9700-4B40-879C-044E9733AD7D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D1D5-D624-485C-950D-15A20228B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44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3C62-9700-4B40-879C-044E9733AD7D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D1D5-D624-485C-950D-15A20228B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39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3C62-9700-4B40-879C-044E9733AD7D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D1D5-D624-485C-950D-15A20228B09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3C62-9700-4B40-879C-044E9733AD7D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D1D5-D624-485C-950D-15A20228B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88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3C62-9700-4B40-879C-044E9733AD7D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D1D5-D624-485C-950D-15A20228B09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3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3C62-9700-4B40-879C-044E9733AD7D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D1D5-D624-485C-950D-15A20228B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54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3C62-9700-4B40-879C-044E9733AD7D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D1D5-D624-485C-950D-15A20228B09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9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3C62-9700-4B40-879C-044E9733AD7D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D1D5-D624-485C-950D-15A20228B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47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3C62-9700-4B40-879C-044E9733AD7D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D1D5-D624-485C-950D-15A20228B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00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3C62-9700-4B40-879C-044E9733AD7D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D1D5-D624-485C-950D-15A20228B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39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DE03C62-9700-4B40-879C-044E9733AD7D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D1D5-D624-485C-950D-15A20228B097}" type="slidenum">
              <a:rPr lang="en-GB" smtClean="0"/>
              <a:t>‹#›</a:t>
            </a:fld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1733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Новый год в Израиле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Презентация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885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996" y="-380094"/>
            <a:ext cx="2664361" cy="190324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Информация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55" y="1772253"/>
            <a:ext cx="4376818" cy="29105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95637" y="1282451"/>
            <a:ext cx="55695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u="none" strike="noStrike" dirty="0" smtClean="0">
                <a:effectLst/>
                <a:latin typeface="BlinkMacSystemFont"/>
              </a:rPr>
              <a:t>Израиль</a:t>
            </a:r>
            <a:r>
              <a:rPr lang="ru-RU" sz="2000" b="1" i="0" dirty="0" smtClean="0">
                <a:effectLst/>
                <a:latin typeface="BlinkMacSystemFont"/>
              </a:rPr>
              <a:t> — страна с уникальными традициями, самые популярные в мире праздники — Рождество и Новый год, отмечают по-особому. Новый год в </a:t>
            </a:r>
            <a:r>
              <a:rPr lang="ru-RU" sz="2000" b="1" i="0" u="none" strike="noStrike" dirty="0" smtClean="0">
                <a:effectLst/>
                <a:latin typeface="BlinkMacSystemFont"/>
              </a:rPr>
              <a:t>Израиле</a:t>
            </a:r>
            <a:r>
              <a:rPr lang="ru-RU" sz="2000" b="1" i="0" dirty="0" smtClean="0">
                <a:effectLst/>
                <a:latin typeface="BlinkMacSystemFont"/>
              </a:rPr>
              <a:t> не является государственным праздником, потому что страна празднует еврейский Новый год, </a:t>
            </a:r>
            <a:r>
              <a:rPr lang="ru-RU" sz="2000" b="1" i="0" dirty="0" err="1" smtClean="0">
                <a:effectLst/>
                <a:latin typeface="BlinkMacSystemFont"/>
              </a:rPr>
              <a:t>Рош</a:t>
            </a:r>
            <a:r>
              <a:rPr lang="ru-RU" sz="2000" b="1" i="0" dirty="0" smtClean="0">
                <a:effectLst/>
                <a:latin typeface="BlinkMacSystemFont"/>
              </a:rPr>
              <a:t>-ха-</a:t>
            </a:r>
            <a:r>
              <a:rPr lang="ru-RU" sz="2000" b="1" i="0" dirty="0" err="1" smtClean="0">
                <a:effectLst/>
                <a:latin typeface="BlinkMacSystemFont"/>
              </a:rPr>
              <a:t>Шана</a:t>
            </a:r>
            <a:r>
              <a:rPr lang="ru-RU" sz="2000" b="1" i="0" dirty="0" smtClean="0">
                <a:effectLst/>
                <a:latin typeface="BlinkMacSystemFont"/>
              </a:rPr>
              <a:t>, который приходится на сентябрь или октябрь. Праздник отмечается по лунному календарю и обязательно в новолуние, понедельник, вторник, четверг или субботу. Он означает окончание сотворения мира Всевышним и начало года. В эти дни израильтяне подводят итоги уходящего года и строят планы на следующий, собираясь всей семьей за праздничным столом.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0889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196" y="-315440"/>
            <a:ext cx="2664361" cy="190324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Вторая часть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Иудейский Новый год называется </a:t>
            </a:r>
            <a:r>
              <a:rPr lang="ru-RU" b="1" dirty="0" err="1"/>
              <a:t>Рош</a:t>
            </a:r>
            <a:r>
              <a:rPr lang="ru-RU" b="1" dirty="0"/>
              <a:t> </a:t>
            </a:r>
            <a:r>
              <a:rPr lang="ru-RU" b="1" dirty="0" err="1" smtClean="0"/>
              <a:t>Хашана</a:t>
            </a:r>
            <a:r>
              <a:rPr lang="hy-AM" b="1" dirty="0" smtClean="0"/>
              <a:t>․ </a:t>
            </a:r>
            <a:r>
              <a:rPr lang="ru-RU" b="1" dirty="0" smtClean="0"/>
              <a:t>Люди </a:t>
            </a:r>
            <a:r>
              <a:rPr lang="ru-RU" b="1" dirty="0" err="1" smtClean="0"/>
              <a:t>Израилья</a:t>
            </a:r>
            <a:r>
              <a:rPr lang="ru-RU" b="1" dirty="0" smtClean="0"/>
              <a:t> </a:t>
            </a:r>
            <a:r>
              <a:rPr lang="ru-RU" b="1" dirty="0" err="1" smtClean="0"/>
              <a:t>празднают</a:t>
            </a:r>
            <a:r>
              <a:rPr lang="ru-RU" b="1" dirty="0" smtClean="0"/>
              <a:t> </a:t>
            </a:r>
            <a:r>
              <a:rPr lang="ru-RU" b="1" dirty="0" err="1" smtClean="0"/>
              <a:t>Рош</a:t>
            </a:r>
            <a:r>
              <a:rPr lang="ru-RU" b="1" dirty="0" smtClean="0"/>
              <a:t> </a:t>
            </a:r>
            <a:r>
              <a:rPr lang="ru-RU" b="1" dirty="0" err="1" smtClean="0"/>
              <a:t>Хашана</a:t>
            </a:r>
            <a:r>
              <a:rPr lang="ru-RU" b="1" dirty="0" smtClean="0"/>
              <a:t> </a:t>
            </a:r>
            <a:r>
              <a:rPr lang="ru-RU" b="1" dirty="0" err="1" smtClean="0"/>
              <a:t>празнают</a:t>
            </a:r>
            <a:r>
              <a:rPr lang="ru-RU" b="1" dirty="0" smtClean="0"/>
              <a:t> на </a:t>
            </a:r>
            <a:r>
              <a:rPr lang="ru-RU" b="1" dirty="0" err="1" smtClean="0"/>
              <a:t>Сентебря</a:t>
            </a:r>
            <a:r>
              <a:rPr lang="ru-RU" b="1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В первый вечер </a:t>
            </a:r>
            <a:r>
              <a:rPr lang="ru-RU" b="1" dirty="0" err="1"/>
              <a:t>Рош</a:t>
            </a:r>
            <a:r>
              <a:rPr lang="ru-RU" b="1" dirty="0"/>
              <a:t> </a:t>
            </a:r>
            <a:r>
              <a:rPr lang="ru-RU" b="1" dirty="0" err="1"/>
              <a:t>Хашана</a:t>
            </a:r>
            <a:r>
              <a:rPr lang="ru-RU" b="1" dirty="0"/>
              <a:t> принято приветствовать друг друга пожеланием быть вписанным в «Книгу жизни». Во время праздничной трапезы принято обмакивать хлеб (обычно круглую халу), над которым было произнесено благословение, в мёд, чтобы наступающий год был сладким. Также существует обычай на </a:t>
            </a:r>
            <a:r>
              <a:rPr lang="ru-RU" b="1" dirty="0" err="1" smtClean="0"/>
              <a:t>Рош</a:t>
            </a:r>
            <a:r>
              <a:rPr lang="ru-RU" b="1" dirty="0" smtClean="0"/>
              <a:t> </a:t>
            </a:r>
            <a:r>
              <a:rPr lang="ru-RU" b="1" dirty="0" err="1" smtClean="0"/>
              <a:t>Хашана</a:t>
            </a:r>
            <a:r>
              <a:rPr lang="ru-RU" b="1" dirty="0" smtClean="0"/>
              <a:t> есть </a:t>
            </a:r>
            <a:r>
              <a:rPr lang="ru-RU" b="1" dirty="0"/>
              <a:t>яблоки с мёдом.</a:t>
            </a:r>
            <a:endParaRPr lang="ru-RU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06" y="1810325"/>
            <a:ext cx="3617340" cy="233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Традиции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Традиционная еда: круглая хала, яблоки с мёдом, голова рыбы, гранат</a:t>
            </a:r>
            <a:r>
              <a:rPr lang="ru-RU" sz="2400" b="1" dirty="0" smtClean="0"/>
              <a:t>.</a:t>
            </a:r>
          </a:p>
          <a:p>
            <a:r>
              <a:rPr lang="ru-RU" sz="2400" b="1" dirty="0" err="1"/>
              <a:t>Рош</a:t>
            </a:r>
            <a:r>
              <a:rPr lang="ru-RU" sz="2400" b="1" dirty="0"/>
              <a:t> ха‑</a:t>
            </a:r>
            <a:r>
              <a:rPr lang="ru-RU" sz="2400" b="1" dirty="0" err="1"/>
              <a:t>Шана</a:t>
            </a:r>
            <a:r>
              <a:rPr lang="ru-RU" sz="2400" b="1" dirty="0"/>
              <a:t> (</a:t>
            </a:r>
            <a:r>
              <a:rPr lang="ru-RU" sz="2400" b="1" dirty="0" err="1"/>
              <a:t>Рош</a:t>
            </a:r>
            <a:r>
              <a:rPr lang="ru-RU" sz="2400" b="1" dirty="0"/>
              <a:t> а‑</a:t>
            </a:r>
            <a:r>
              <a:rPr lang="ru-RU" sz="2400" b="1" dirty="0" err="1"/>
              <a:t>Шана</a:t>
            </a:r>
            <a:r>
              <a:rPr lang="ru-RU" sz="2400" b="1" dirty="0"/>
              <a:t>, </a:t>
            </a:r>
            <a:r>
              <a:rPr lang="ru-RU" sz="2400" b="1" dirty="0" err="1"/>
              <a:t>Рош</a:t>
            </a:r>
            <a:r>
              <a:rPr lang="ru-RU" sz="2400" b="1" dirty="0"/>
              <a:t> Ашана) – иудейский Новый год, который отмечается в новолуние осеннего месяца </a:t>
            </a:r>
            <a:r>
              <a:rPr lang="ru-RU" sz="2400" b="1" dirty="0" err="1"/>
              <a:t>тишрей</a:t>
            </a:r>
            <a:r>
              <a:rPr lang="ru-RU" sz="2400" b="1" dirty="0"/>
              <a:t> по еврейскому календарю. Празднование длится два дня. В 2022 году оно начнется с заходом солнца в воскресенье, 25 сентября, и продлится до вторника, 27 сентября.</a:t>
            </a:r>
            <a:endParaRPr lang="en-GB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37" y="3384879"/>
            <a:ext cx="3557732" cy="26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943" y="805427"/>
            <a:ext cx="3600211" cy="183718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Что еврее любят есть?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Среди </a:t>
            </a:r>
            <a:r>
              <a:rPr lang="ru-RU" sz="2400" b="1" dirty="0" err="1"/>
              <a:t>сефардских</a:t>
            </a:r>
            <a:r>
              <a:rPr lang="ru-RU" sz="2400" b="1" dirty="0"/>
              <a:t> евреев популярны баклажаны с курятиной, баранина с кус-кусом, </a:t>
            </a:r>
            <a:r>
              <a:rPr lang="ru-RU" sz="2400" b="1" dirty="0" err="1"/>
              <a:t>мафрум</a:t>
            </a:r>
            <a:r>
              <a:rPr lang="ru-RU" sz="2400" b="1" dirty="0"/>
              <a:t> (картофель, фаршированный молотым мясом), </a:t>
            </a:r>
            <a:r>
              <a:rPr lang="ru-RU" sz="2400" b="1" dirty="0" err="1"/>
              <a:t>храйме</a:t>
            </a:r>
            <a:r>
              <a:rPr lang="ru-RU" sz="2400" b="1" dirty="0"/>
              <a:t> (рыба под острым соусом). В качестве гарнира ко вторым блюдам </a:t>
            </a:r>
            <a:r>
              <a:rPr lang="ru-RU" sz="2400" b="1" dirty="0" err="1"/>
              <a:t>ашкеназских</a:t>
            </a:r>
            <a:r>
              <a:rPr lang="ru-RU" sz="2400" b="1" dirty="0"/>
              <a:t> евреев часто подают </a:t>
            </a:r>
            <a:r>
              <a:rPr lang="ru-RU" sz="2400" b="1" dirty="0" err="1"/>
              <a:t>кугель</a:t>
            </a:r>
            <a:r>
              <a:rPr lang="ru-RU" sz="2400" b="1" dirty="0"/>
              <a:t>, который является чем-то средним между пудингами и запеканками.</a:t>
            </a:r>
            <a:endParaRPr lang="en-GB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70" y="2835562"/>
            <a:ext cx="3911583" cy="219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80992" y="429365"/>
            <a:ext cx="7958331" cy="1077229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Конец</a:t>
            </a:r>
            <a:endParaRPr lang="en-GB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436" y="1506594"/>
            <a:ext cx="3608994" cy="1804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685" y="220844"/>
            <a:ext cx="4792136" cy="3197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550" y="3639151"/>
            <a:ext cx="6115251" cy="30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31</TotalTime>
  <Words>45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BlinkMacSystemFont</vt:lpstr>
      <vt:lpstr>MS Shell Dlg 2</vt:lpstr>
      <vt:lpstr>Wingdings</vt:lpstr>
      <vt:lpstr>Wingdings 3</vt:lpstr>
      <vt:lpstr>Madison</vt:lpstr>
      <vt:lpstr>Новый год в Израиле</vt:lpstr>
      <vt:lpstr>Информация</vt:lpstr>
      <vt:lpstr>Вторая часть</vt:lpstr>
      <vt:lpstr>Традиции</vt:lpstr>
      <vt:lpstr>Что еврее любят есть?</vt:lpstr>
      <vt:lpstr>Конец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 в Израиле</dc:title>
  <dc:creator>Artur Mnatsakanyan</dc:creator>
  <cp:lastModifiedBy>Artur Mnatsakanyan</cp:lastModifiedBy>
  <cp:revision>4</cp:revision>
  <dcterms:created xsi:type="dcterms:W3CDTF">2022-12-08T06:23:05Z</dcterms:created>
  <dcterms:modified xsi:type="dcterms:W3CDTF">2022-12-08T06:54:50Z</dcterms:modified>
</cp:coreProperties>
</file>