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12/7/2022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GbiWnoWTto" TargetMode="External"/><Relationship Id="rId2" Type="http://schemas.openxmlformats.org/officeDocument/2006/relationships/hyperlink" Target="https://youtu.be/C-T100dNZXA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59" y="1432223"/>
            <a:ext cx="10503131" cy="3035808"/>
          </a:xfrm>
        </p:spPr>
        <p:txBody>
          <a:bodyPr/>
          <a:lstStyle/>
          <a:p>
            <a:r>
              <a:rPr lang="hy-AM" sz="8000" b="1" dirty="0" smtClean="0">
                <a:solidFill>
                  <a:srgbClr val="CC0000"/>
                </a:solidFill>
              </a:rPr>
              <a:t>Ամանորը աշխարհի տարբեր երկրներում</a:t>
            </a:r>
            <a:endParaRPr lang="en-GB" sz="8000" b="1" dirty="0">
              <a:solidFill>
                <a:srgbClr val="CC0000"/>
              </a:solidFill>
              <a:latin typeface="Blackadder ITC" panose="04020505051007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y-AM" b="1" dirty="0" smtClean="0">
                <a:solidFill>
                  <a:srgbClr val="CC0000"/>
                </a:solidFill>
              </a:rPr>
              <a:t>Նատալի Մնացականյան և Եվա Հարությունյան</a:t>
            </a:r>
            <a:endParaRPr lang="en-GB" b="1" dirty="0">
              <a:solidFill>
                <a:srgbClr val="CC0000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>
                <a:solidFill>
                  <a:srgbClr val="CC0000"/>
                </a:solidFill>
              </a:rPr>
              <a:t>Դիվալի</a:t>
            </a:r>
            <a:endParaRPr lang="en-GB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y-AM" b="1" dirty="0" smtClean="0">
                <a:solidFill>
                  <a:srgbClr val="CC0000"/>
                </a:solidFill>
              </a:rPr>
              <a:t>Դիվալի տոնի ընթացքում նրանք միմյանց փոխանակում են նվերներ, հագնում ավանդական հագուստ, </a:t>
            </a:r>
            <a:r>
              <a:rPr lang="hy-AM" b="1" dirty="0">
                <a:solidFill>
                  <a:srgbClr val="CC0000"/>
                </a:solidFill>
              </a:rPr>
              <a:t>պուոջա կի </a:t>
            </a:r>
            <a:r>
              <a:rPr lang="hy-AM" b="1" dirty="0" smtClean="0">
                <a:solidFill>
                  <a:srgbClr val="CC0000"/>
                </a:solidFill>
              </a:rPr>
              <a:t>թալի են պատրաստում և</a:t>
            </a:r>
            <a:r>
              <a:rPr lang="hy-AM" b="1" dirty="0">
                <a:solidFill>
                  <a:srgbClr val="CC0000"/>
                </a:solidFill>
              </a:rPr>
              <a:t>, իհարկե, բոլոր այդ համեղ </a:t>
            </a:r>
            <a:r>
              <a:rPr lang="hy-AM" b="1" dirty="0" smtClean="0">
                <a:solidFill>
                  <a:srgbClr val="CC0000"/>
                </a:solidFill>
              </a:rPr>
              <a:t>դելիկատեսները։ Այս </a:t>
            </a:r>
            <a:r>
              <a:rPr lang="hy-AM" b="1" dirty="0">
                <a:solidFill>
                  <a:srgbClr val="CC0000"/>
                </a:solidFill>
              </a:rPr>
              <a:t>օրը բոլորին հավաքում է բացարձակ ուրախություն և հույզեր: Հինդու կամ </a:t>
            </a:r>
            <a:r>
              <a:rPr lang="hy-AM" b="1" dirty="0" smtClean="0">
                <a:solidFill>
                  <a:srgbClr val="CC0000"/>
                </a:solidFill>
              </a:rPr>
              <a:t>մահմեդական երկրների համար Դիվալին </a:t>
            </a:r>
            <a:r>
              <a:rPr lang="hy-AM" b="1" dirty="0">
                <a:solidFill>
                  <a:srgbClr val="CC0000"/>
                </a:solidFill>
              </a:rPr>
              <a:t>բոլորի համար տոն է</a:t>
            </a:r>
            <a:r>
              <a:rPr lang="hy-AM" b="1" dirty="0" smtClean="0">
                <a:solidFill>
                  <a:srgbClr val="CC0000"/>
                </a:solidFill>
              </a:rPr>
              <a:t>:</a:t>
            </a:r>
          </a:p>
          <a:p>
            <a:endParaRPr lang="en-GB" b="1" dirty="0">
              <a:solidFill>
                <a:srgbClr val="CC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640" y="2411081"/>
            <a:ext cx="3303919" cy="3303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30" y="2927927"/>
            <a:ext cx="5602834" cy="311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>
                <a:solidFill>
                  <a:srgbClr val="CC0000"/>
                </a:solidFill>
              </a:rPr>
              <a:t>պԱՏԿԵՐՆԵՐ</a:t>
            </a:r>
            <a:endParaRPr lang="en-GB" dirty="0">
              <a:solidFill>
                <a:srgbClr val="CC00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592" r="4592"/>
          <a:stretch>
            <a:fillRect/>
          </a:stretch>
        </p:blipFill>
        <p:spPr>
          <a:xfrm>
            <a:off x="0" y="0"/>
            <a:ext cx="3888509" cy="321149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345" y="0"/>
            <a:ext cx="4287507" cy="3211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51638"/>
            <a:ext cx="3924953" cy="2939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345" y="3451638"/>
            <a:ext cx="4223259" cy="23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311" y="0"/>
            <a:ext cx="4067233" cy="1737360"/>
          </a:xfrm>
        </p:spPr>
        <p:txBody>
          <a:bodyPr/>
          <a:lstStyle/>
          <a:p>
            <a:r>
              <a:rPr lang="hy-AM" dirty="0" smtClean="0">
                <a:solidFill>
                  <a:srgbClr val="CC0000"/>
                </a:solidFill>
              </a:rPr>
              <a:t>Ամանորը կոլումբիայում</a:t>
            </a:r>
            <a:endParaRPr lang="en-GB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63" y="510308"/>
            <a:ext cx="7363691" cy="6047509"/>
          </a:xfrm>
        </p:spPr>
        <p:txBody>
          <a:bodyPr>
            <a:noAutofit/>
          </a:bodyPr>
          <a:lstStyle/>
          <a:p>
            <a:r>
              <a:rPr lang="hy-AM" sz="2400" b="1" dirty="0">
                <a:solidFill>
                  <a:srgbClr val="CC0000"/>
                </a:solidFill>
              </a:rPr>
              <a:t>Ամանորը զվարճալի է անցնում նաև Կոլումբիայում՝ այն վերածվում է դիմակահանդեսի և տոնական շքերթի</a:t>
            </a:r>
            <a:r>
              <a:rPr lang="hy-AM" sz="2400" b="1" dirty="0" smtClean="0">
                <a:solidFill>
                  <a:srgbClr val="CC0000"/>
                </a:solidFill>
              </a:rPr>
              <a:t>:</a:t>
            </a:r>
          </a:p>
          <a:p>
            <a:r>
              <a:rPr lang="hy-AM" sz="2400" b="1" dirty="0">
                <a:solidFill>
                  <a:srgbClr val="CC0000"/>
                </a:solidFill>
              </a:rPr>
              <a:t>Նոր տարվա նախորեին Կոլումբիայի մայրաքաղաք Բոգոտայում անց է կացվում տիկնիկների շքերթ։ Հազարավոր տիկնիկներ, կախարդներ և այլ հեքիաթային արարածներ մեքենաների տանիքներին ամրացված անցնում են Բոգոտայի փողոցներով։ Իսկ ահա Ամանորյա խրախճանքի գլխավոր հերոսը անցնող տարին է։ Նա ծիծաղելի շորերով բարձր ոտքերի վրա շրջում է սրահում և երեխաերին զվարճալի պատմություններ պատմում։</a:t>
            </a:r>
            <a:endParaRPr lang="hy-AM" sz="2800" b="1" dirty="0" smtClean="0">
              <a:solidFill>
                <a:srgbClr val="CC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2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4000" dirty="0" smtClean="0">
                <a:solidFill>
                  <a:srgbClr val="CC0000"/>
                </a:solidFill>
              </a:rPr>
              <a:t>Մաս 2</a:t>
            </a:r>
            <a:endParaRPr lang="en-GB" sz="4000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685799"/>
            <a:ext cx="7058891" cy="6001327"/>
          </a:xfrm>
        </p:spPr>
        <p:txBody>
          <a:bodyPr>
            <a:normAutofit/>
          </a:bodyPr>
          <a:lstStyle/>
          <a:p>
            <a:r>
              <a:rPr lang="hy-AM" sz="2400" b="1" dirty="0">
                <a:solidFill>
                  <a:srgbClr val="CC0000"/>
                </a:solidFill>
              </a:rPr>
              <a:t>Կոլումբիայում Նոր տարին վերածվում է վառ ու անսովոր կառնավալի: Դեկտեմբերի 31-ին տեղի է ունենում տոնական շքերթ: Ձմեռ պապին Կոլումբիայում, ինչպես նաեւ Լատինական Ամերիկայի բոլոր երկրներում,  անվանում են Պապա Պասկուալե</a:t>
            </a:r>
            <a:r>
              <a:rPr lang="hy-AM" sz="2400" b="1" dirty="0" smtClean="0">
                <a:solidFill>
                  <a:srgbClr val="CC0000"/>
                </a:solidFill>
              </a:rPr>
              <a:t>:</a:t>
            </a:r>
          </a:p>
          <a:p>
            <a:r>
              <a:rPr lang="hy-AM" sz="2400" b="1" dirty="0">
                <a:solidFill>
                  <a:srgbClr val="CC0000"/>
                </a:solidFill>
              </a:rPr>
              <a:t>Կոլումբիայում Ամանորի գլխավոր հերոսներից մեկը Հին տարին է, որը պատկերվում է խրտվիլակի կամ տիկնիկի ձևով։ Նրան ման են տալիս քաղաքի փողոցներով և ուրախացնում մարդկանց։</a:t>
            </a:r>
          </a:p>
          <a:p>
            <a:r>
              <a:rPr lang="hy-AM" sz="2400" b="1" dirty="0">
                <a:solidFill>
                  <a:srgbClr val="CC0000"/>
                </a:solidFill>
              </a:rPr>
              <a:t>Կոլումբացիները Ամանորի գիշերը 12 երազանք են պահում։ Ժամացույցի ամեն զարկի հետ իրենք երազանք են մտապահում և մեկ խաղողի հատիկ կուլ տալիս։ Դա նշանակում է, որ երազանքը կիրականանա։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91" y="295563"/>
            <a:ext cx="5292438" cy="3528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108" y="295563"/>
            <a:ext cx="5382140" cy="3528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1" y="4057335"/>
            <a:ext cx="4058060" cy="2703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108" y="3942340"/>
            <a:ext cx="4403895" cy="29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466" y="2599759"/>
            <a:ext cx="10058400" cy="1609344"/>
          </a:xfrm>
        </p:spPr>
        <p:txBody>
          <a:bodyPr>
            <a:noAutofit/>
          </a:bodyPr>
          <a:lstStyle/>
          <a:p>
            <a:r>
              <a:rPr lang="hy-AM" sz="13800" b="1" dirty="0" smtClean="0">
                <a:solidFill>
                  <a:srgbClr val="CC0000"/>
                </a:solidFill>
              </a:rPr>
              <a:t>Վերջ</a:t>
            </a:r>
            <a:endParaRPr lang="en-GB" sz="138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9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b="1" dirty="0" smtClean="0">
                <a:solidFill>
                  <a:srgbClr val="CC0000"/>
                </a:solidFill>
              </a:rPr>
              <a:t>Թե ինչպես են նշում ամանորը մեքսիկայում։</a:t>
            </a:r>
            <a:endParaRPr lang="en-GB" b="1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y-AM" b="1" dirty="0">
                <a:solidFill>
                  <a:srgbClr val="CC0000"/>
                </a:solidFill>
              </a:rPr>
              <a:t>Մեքսիկացիների մեծամասնությունը նշում է Ամանորի նախաշեմին `իրենց ընտանիքների հետ ուշացած ընթրիք ունենալով: Նրանք, ովքեր ցանկանում են կուսակցությունից, ընդհանրապես դուրս են գալու դրանից: Ամենամեծ հանրային տոնակատարությունը Մեքսիկայի քաղաքն է, որտեղ տարվա վերջին գիշերը մեծ փողոցային փառատոն կա, որի տոնակատարությունները կենտրոնացած են քաղաքի հսկայական գլխավոր հրապարակը, Զովկալոն :</a:t>
            </a:r>
            <a:endParaRPr lang="en-GB" b="1" dirty="0">
              <a:solidFill>
                <a:srgbClr val="CC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y-AM" b="1" dirty="0">
                <a:solidFill>
                  <a:srgbClr val="CC0000"/>
                </a:solidFill>
              </a:rPr>
              <a:t>Մեկ ամանորյա ավանդույթը, որը կիրառվում է Մեքսիկայում եւ Լատինական Ամերիկայի մի շարք այլ երկրներում, ներառում է թերթիկի կամ այլ նյութերի լցոնված հին հագուստի մի տեսակ խեցգետին կամ </a:t>
            </a:r>
            <a:r>
              <a:rPr lang="hy-AM" b="1" dirty="0" smtClean="0">
                <a:solidFill>
                  <a:srgbClr val="CC0000"/>
                </a:solidFill>
              </a:rPr>
              <a:t>կախարդություն</a:t>
            </a:r>
            <a:r>
              <a:rPr lang="hy-AM" b="1" dirty="0">
                <a:solidFill>
                  <a:srgbClr val="CC0000"/>
                </a:solidFill>
              </a:rPr>
              <a:t>։</a:t>
            </a:r>
            <a:endParaRPr lang="en-GB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dirty="0" smtClean="0">
                <a:solidFill>
                  <a:srgbClr val="CC0000"/>
                </a:solidFill>
              </a:rPr>
              <a:t>Թե ինչպես են նշում Ամանորը մեքսիկայում։</a:t>
            </a:r>
            <a:endParaRPr lang="en-GB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y-AM" b="1" dirty="0" smtClean="0">
                <a:solidFill>
                  <a:srgbClr val="CC0000"/>
                </a:solidFill>
              </a:rPr>
              <a:t>Ավանդույթներ</a:t>
            </a:r>
          </a:p>
          <a:p>
            <a:r>
              <a:rPr lang="hy-AM" b="1" dirty="0">
                <a:solidFill>
                  <a:srgbClr val="CC0000"/>
                </a:solidFill>
              </a:rPr>
              <a:t>Մեքսիկայում Ամանորի նախօրեին կիրառված որոշ այլ սովորույթներ եւ ավանդույթներ կարծես թե բերում են լավ բախտ եւ որոշակի փորձառություններ, որոնք կցանկանային ունենալ գալիք տարվա ընթացքում: Ահա ամենատարածվածներից մի քանիսը</a:t>
            </a:r>
            <a:r>
              <a:rPr lang="hy-AM" b="1" dirty="0" smtClean="0">
                <a:solidFill>
                  <a:srgbClr val="CC0000"/>
                </a:solidFill>
              </a:rPr>
              <a:t>.</a:t>
            </a:r>
          </a:p>
          <a:p>
            <a:r>
              <a:rPr lang="hy-AM" b="1" dirty="0" smtClean="0">
                <a:solidFill>
                  <a:srgbClr val="CC0000"/>
                </a:solidFill>
              </a:rPr>
              <a:t>Մեքսիկացիները  կեսգիշերին ուտում են տասներկու խաղող:</a:t>
            </a:r>
            <a:endParaRPr lang="hy-AM" b="1" dirty="0">
              <a:solidFill>
                <a:srgbClr val="CC0000"/>
              </a:solidFill>
            </a:endParaRPr>
          </a:p>
          <a:p>
            <a:r>
              <a:rPr lang="hy-AM" b="1" dirty="0" smtClean="0">
                <a:solidFill>
                  <a:srgbClr val="CC0000"/>
                </a:solidFill>
              </a:rPr>
              <a:t>Ամանորի </a:t>
            </a:r>
            <a:r>
              <a:rPr lang="hy-AM" b="1" dirty="0">
                <a:solidFill>
                  <a:srgbClr val="CC0000"/>
                </a:solidFill>
              </a:rPr>
              <a:t>նախաշեմին </a:t>
            </a:r>
            <a:r>
              <a:rPr lang="hy-AM" b="1" dirty="0" smtClean="0">
                <a:solidFill>
                  <a:srgbClr val="CC0000"/>
                </a:solidFill>
              </a:rPr>
              <a:t>կեսգիշերից առաջ նրանք բացում են նրանց </a:t>
            </a:r>
            <a:r>
              <a:rPr lang="hy-AM" b="1" dirty="0">
                <a:solidFill>
                  <a:srgbClr val="CC0000"/>
                </a:solidFill>
              </a:rPr>
              <a:t>տան մուտքի դուռը </a:t>
            </a:r>
            <a:r>
              <a:rPr lang="hy-AM" b="1" dirty="0" smtClean="0">
                <a:solidFill>
                  <a:srgbClr val="CC0000"/>
                </a:solidFill>
              </a:rPr>
              <a:t>և </a:t>
            </a:r>
            <a:r>
              <a:rPr lang="hy-AM" b="1" dirty="0">
                <a:solidFill>
                  <a:srgbClr val="CC0000"/>
                </a:solidFill>
              </a:rPr>
              <a:t>խորհրդանշորեն </a:t>
            </a:r>
            <a:r>
              <a:rPr lang="hy-AM" b="1" dirty="0" smtClean="0">
                <a:solidFill>
                  <a:srgbClr val="CC0000"/>
                </a:solidFill>
              </a:rPr>
              <a:t>վերացնում հին իրերը: </a:t>
            </a:r>
            <a:r>
              <a:rPr lang="hy-AM" b="1" dirty="0">
                <a:solidFill>
                  <a:srgbClr val="CC0000"/>
                </a:solidFill>
              </a:rPr>
              <a:t>Կեսգիշերին գետնին </a:t>
            </a:r>
            <a:r>
              <a:rPr lang="hy-AM" b="1" dirty="0" smtClean="0">
                <a:solidFill>
                  <a:srgbClr val="CC0000"/>
                </a:solidFill>
              </a:rPr>
              <a:t>շպրտում են 12 </a:t>
            </a:r>
            <a:r>
              <a:rPr lang="hy-AM" b="1" dirty="0">
                <a:solidFill>
                  <a:srgbClr val="CC0000"/>
                </a:solidFill>
              </a:rPr>
              <a:t>մետաղադրամ </a:t>
            </a:r>
            <a:r>
              <a:rPr lang="hy-AM" b="1" dirty="0" smtClean="0">
                <a:solidFill>
                  <a:srgbClr val="CC0000"/>
                </a:solidFill>
              </a:rPr>
              <a:t>և ավլում դրանք դեպի </a:t>
            </a:r>
            <a:r>
              <a:rPr lang="hy-AM" b="1" dirty="0">
                <a:solidFill>
                  <a:srgbClr val="CC0000"/>
                </a:solidFill>
              </a:rPr>
              <a:t>տուն, բարգավաճելու եւ ֆինանսական հաջողություն բերելու համար:</a:t>
            </a:r>
          </a:p>
          <a:p>
            <a:endParaRPr lang="en-GB" b="1" dirty="0">
              <a:solidFill>
                <a:srgbClr val="CC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y-AM" sz="4000" b="1" dirty="0" smtClean="0">
                <a:solidFill>
                  <a:srgbClr val="CC0000"/>
                </a:solidFill>
              </a:rPr>
              <a:t>Մաս 2</a:t>
            </a:r>
            <a:endParaRPr lang="en-GB" sz="40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39" y="685800"/>
            <a:ext cx="3780905" cy="1737360"/>
          </a:xfrm>
        </p:spPr>
        <p:txBody>
          <a:bodyPr>
            <a:normAutofit/>
          </a:bodyPr>
          <a:lstStyle/>
          <a:p>
            <a:r>
              <a:rPr lang="hy-AM" dirty="0" smtClean="0">
                <a:solidFill>
                  <a:srgbClr val="CC0000"/>
                </a:solidFill>
              </a:rPr>
              <a:t>Մեքսիկայի ամանորյա ճաշատեսակներ</a:t>
            </a:r>
            <a:endParaRPr lang="en-GB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y-AM" sz="2800" b="1" dirty="0" smtClean="0">
                <a:solidFill>
                  <a:srgbClr val="CC0000"/>
                </a:solidFill>
              </a:rPr>
              <a:t>Մեքսիկայում՝ Ամանորին ընդառաջ մեքսիկացիները պատրաստումնեն </a:t>
            </a:r>
            <a:r>
              <a:rPr lang="en-GB" sz="2800" b="1" dirty="0" err="1" smtClean="0">
                <a:solidFill>
                  <a:srgbClr val="CC0000"/>
                </a:solidFill>
              </a:rPr>
              <a:t>Bacalao</a:t>
            </a:r>
            <a:r>
              <a:rPr lang="en-GB" sz="2800" b="1" dirty="0">
                <a:solidFill>
                  <a:srgbClr val="CC0000"/>
                </a:solidFill>
              </a:rPr>
              <a:t>, </a:t>
            </a:r>
            <a:r>
              <a:rPr lang="hy-AM" sz="2800" b="1" dirty="0">
                <a:solidFill>
                  <a:srgbClr val="CC0000"/>
                </a:solidFill>
              </a:rPr>
              <a:t>չորացրած աղած </a:t>
            </a:r>
            <a:r>
              <a:rPr lang="hy-AM" sz="2800" b="1" dirty="0" smtClean="0">
                <a:solidFill>
                  <a:srgbClr val="CC0000"/>
                </a:solidFill>
              </a:rPr>
              <a:t>կոկտեյլ: Սաղմոններն </a:t>
            </a:r>
            <a:r>
              <a:rPr lang="hy-AM" sz="2800" b="1" dirty="0">
                <a:solidFill>
                  <a:srgbClr val="CC0000"/>
                </a:solidFill>
              </a:rPr>
              <a:t>էլ կերակրում են, քանի որ կարծում են, որ գալիք տարվա համար առատություն եւ բարգավաճում բերեն: </a:t>
            </a:r>
            <a:r>
              <a:rPr lang="hy-AM" sz="2800" b="1" dirty="0" smtClean="0">
                <a:solidFill>
                  <a:srgbClr val="CC0000"/>
                </a:solidFill>
              </a:rPr>
              <a:t>Նաև Նոր Տարվան պատրաստում են տոստեր։</a:t>
            </a:r>
            <a:endParaRPr lang="en-GB" sz="2800" b="1" dirty="0">
              <a:solidFill>
                <a:srgbClr val="CC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7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783" y="-625763"/>
            <a:ext cx="4100944" cy="1737360"/>
          </a:xfrm>
        </p:spPr>
        <p:txBody>
          <a:bodyPr>
            <a:normAutofit/>
          </a:bodyPr>
          <a:lstStyle/>
          <a:p>
            <a:r>
              <a:rPr lang="hy-AM" dirty="0" smtClean="0">
                <a:solidFill>
                  <a:srgbClr val="CC0000"/>
                </a:solidFill>
              </a:rPr>
              <a:t>Մեքսիկական երաժշտություն</a:t>
            </a:r>
            <a:endParaRPr lang="en-GB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36" y="694944"/>
            <a:ext cx="7576127" cy="5020056"/>
          </a:xfrm>
        </p:spPr>
        <p:txBody>
          <a:bodyPr/>
          <a:lstStyle/>
          <a:p>
            <a:pPr marL="0" indent="0">
              <a:buNone/>
            </a:pPr>
            <a:r>
              <a:rPr lang="hy-AM" sz="3600" b="1" dirty="0" smtClean="0">
                <a:solidFill>
                  <a:srgbClr val="CC0000"/>
                </a:solidFill>
              </a:rPr>
              <a:t>Ուրախ երաժշտություն համար մեկ՝</a:t>
            </a:r>
          </a:p>
          <a:p>
            <a:pPr marL="0" indent="0">
              <a:buNone/>
            </a:pPr>
            <a:r>
              <a:rPr lang="en-GB" sz="3600" b="1" dirty="0" smtClean="0">
                <a:solidFill>
                  <a:srgbClr val="CC0000"/>
                </a:solidFill>
                <a:hlinkClick r:id="rId2"/>
              </a:rPr>
              <a:t>https</a:t>
            </a:r>
            <a:r>
              <a:rPr lang="en-GB" sz="3600" b="1" dirty="0">
                <a:solidFill>
                  <a:srgbClr val="CC0000"/>
                </a:solidFill>
                <a:hlinkClick r:id="rId2"/>
              </a:rPr>
              <a:t>://</a:t>
            </a:r>
            <a:r>
              <a:rPr lang="en-GB" sz="3600" b="1" dirty="0" smtClean="0">
                <a:solidFill>
                  <a:srgbClr val="CC0000"/>
                </a:solidFill>
                <a:hlinkClick r:id="rId2"/>
              </a:rPr>
              <a:t>youtu.be/C-T100dNZXA</a:t>
            </a:r>
            <a:endParaRPr lang="ru-RU" sz="3600" b="1" dirty="0" smtClean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hy-AM" sz="3600" b="1" dirty="0">
                <a:solidFill>
                  <a:srgbClr val="CC0000"/>
                </a:solidFill>
              </a:rPr>
              <a:t>Ուրախ երաժշտություն համար </a:t>
            </a:r>
            <a:r>
              <a:rPr lang="hy-AM" sz="3600" b="1" dirty="0" smtClean="0">
                <a:solidFill>
                  <a:srgbClr val="CC0000"/>
                </a:solidFill>
              </a:rPr>
              <a:t>երկու՝</a:t>
            </a:r>
          </a:p>
          <a:p>
            <a:pPr marL="0" indent="0">
              <a:buNone/>
            </a:pPr>
            <a:r>
              <a:rPr lang="en-GB" sz="3600" b="1" dirty="0">
                <a:solidFill>
                  <a:srgbClr val="CC0000"/>
                </a:solidFill>
                <a:hlinkClick r:id="rId3"/>
              </a:rPr>
              <a:t>https://</a:t>
            </a:r>
            <a:r>
              <a:rPr lang="en-GB" sz="3600" b="1" dirty="0" smtClean="0">
                <a:solidFill>
                  <a:srgbClr val="CC0000"/>
                </a:solidFill>
                <a:hlinkClick r:id="rId3"/>
              </a:rPr>
              <a:t>youtu.be/YGbiWnoWTto</a:t>
            </a:r>
            <a:endParaRPr lang="hy-AM" sz="3600" b="1" dirty="0" smtClean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CC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y-AM" sz="2000" b="1" dirty="0" smtClean="0"/>
              <a:t>Եթե այս հղումները </a:t>
            </a:r>
            <a:r>
              <a:rPr lang="en-GB" sz="2000" b="1" dirty="0" smtClean="0"/>
              <a:t>copy</a:t>
            </a:r>
            <a:r>
              <a:rPr lang="hy-AM" sz="2000" b="1" dirty="0" smtClean="0"/>
              <a:t> անեք, ապա ձեր էկրաններին կհայտնվեն բազմաթիվ ուրախ մեքսիկական երաժտություններ։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3585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555" y="-114803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hy-AM" b="1" dirty="0" smtClean="0">
                <a:solidFill>
                  <a:srgbClr val="CC0000"/>
                </a:solidFill>
              </a:rPr>
              <a:t/>
            </a:r>
            <a:br>
              <a:rPr lang="hy-AM" b="1" dirty="0" smtClean="0">
                <a:solidFill>
                  <a:srgbClr val="CC0000"/>
                </a:solidFill>
              </a:rPr>
            </a:br>
            <a:r>
              <a:rPr lang="hy-AM" b="1" dirty="0">
                <a:solidFill>
                  <a:srgbClr val="CC0000"/>
                </a:solidFill>
              </a:rPr>
              <a:t/>
            </a:r>
            <a:br>
              <a:rPr lang="hy-AM" b="1" dirty="0">
                <a:solidFill>
                  <a:srgbClr val="CC0000"/>
                </a:solidFill>
              </a:rPr>
            </a:br>
            <a:r>
              <a:rPr lang="hy-AM" b="1" dirty="0" smtClean="0">
                <a:solidFill>
                  <a:srgbClr val="CC0000"/>
                </a:solidFill>
              </a:rPr>
              <a:t>Ամանորը հնդկաստանում</a:t>
            </a:r>
            <a:br>
              <a:rPr lang="hy-AM" b="1" dirty="0" smtClean="0">
                <a:solidFill>
                  <a:srgbClr val="CC0000"/>
                </a:solidFill>
              </a:rPr>
            </a:br>
            <a:r>
              <a:rPr lang="hy-AM" b="1" dirty="0" smtClean="0">
                <a:solidFill>
                  <a:srgbClr val="CC0000"/>
                </a:solidFill>
              </a:rPr>
              <a:t/>
            </a:r>
            <a:br>
              <a:rPr lang="hy-AM" b="1" dirty="0" smtClean="0">
                <a:solidFill>
                  <a:srgbClr val="CC0000"/>
                </a:solidFill>
              </a:rPr>
            </a:br>
            <a:r>
              <a:rPr lang="hy-AM" b="1" dirty="0" smtClean="0">
                <a:solidFill>
                  <a:srgbClr val="CC0000"/>
                </a:solidFill>
              </a:rPr>
              <a:t> </a:t>
            </a:r>
            <a:endParaRPr lang="en-GB" b="1" dirty="0">
              <a:solidFill>
                <a:srgbClr val="CC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030" y="975325"/>
            <a:ext cx="3474098" cy="2602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637" y="2276434"/>
            <a:ext cx="3551816" cy="2660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610" y="3863001"/>
            <a:ext cx="4306518" cy="2732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80" y="2276434"/>
            <a:ext cx="2705100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80" y="4779278"/>
            <a:ext cx="2728894" cy="181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813" y="458678"/>
            <a:ext cx="9281160" cy="3520440"/>
          </a:xfrm>
        </p:spPr>
        <p:txBody>
          <a:bodyPr>
            <a:normAutofit/>
          </a:bodyPr>
          <a:lstStyle/>
          <a:p>
            <a:r>
              <a:rPr lang="hy-AM" sz="4400" b="1" dirty="0" smtClean="0">
                <a:solidFill>
                  <a:srgbClr val="CC0000"/>
                </a:solidFill>
              </a:rPr>
              <a:t>Հնդկերեն Նախադասություններ, բառեր, բառակապակցություններ</a:t>
            </a:r>
            <a:endParaRPr lang="en-GB" sz="5400" b="1" dirty="0">
              <a:solidFill>
                <a:srgbClr val="CC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2500" y="3883982"/>
            <a:ext cx="9605787" cy="2165835"/>
          </a:xfrm>
        </p:spPr>
        <p:txBody>
          <a:bodyPr>
            <a:normAutofit/>
          </a:bodyPr>
          <a:lstStyle/>
          <a:p>
            <a:r>
              <a:rPr lang="hy-AM" sz="2400" b="1" dirty="0" smtClean="0">
                <a:solidFill>
                  <a:srgbClr val="CC0000"/>
                </a:solidFill>
              </a:rPr>
              <a:t>Շնորհավոր Ամանոր                                                   Ամանոր</a:t>
            </a:r>
          </a:p>
          <a:p>
            <a:r>
              <a:rPr lang="hi-IN" sz="2400" b="1" dirty="0">
                <a:solidFill>
                  <a:srgbClr val="CC0000"/>
                </a:solidFill>
              </a:rPr>
              <a:t>नए साल की शुभकामनाएँ                                           नया साल</a:t>
            </a:r>
            <a:endParaRPr lang="hi-IN" sz="2400" b="1" dirty="0" smtClean="0">
              <a:solidFill>
                <a:srgbClr val="CC0000"/>
              </a:solidFill>
            </a:endParaRPr>
          </a:p>
          <a:p>
            <a:r>
              <a:rPr lang="hy-AM" sz="2400" b="1" dirty="0" smtClean="0">
                <a:solidFill>
                  <a:srgbClr val="CC0000"/>
                </a:solidFill>
              </a:rPr>
              <a:t>                           Թող բոլորիդ երազանքները կատարվեն</a:t>
            </a:r>
          </a:p>
          <a:p>
            <a:r>
              <a:rPr lang="hi-IN" sz="2400" b="1" dirty="0" smtClean="0">
                <a:solidFill>
                  <a:srgbClr val="CC0000"/>
                </a:solidFill>
              </a:rPr>
              <a:t>                              काश </a:t>
            </a:r>
            <a:r>
              <a:rPr lang="hi-IN" sz="2400" b="1" dirty="0">
                <a:solidFill>
                  <a:srgbClr val="CC0000"/>
                </a:solidFill>
              </a:rPr>
              <a:t>आपके सारे सपने सच हो जाएं</a:t>
            </a:r>
            <a:endParaRPr lang="en-GB" sz="2400" b="1" dirty="0" smtClean="0">
              <a:solidFill>
                <a:srgbClr val="CC0000"/>
              </a:solidFill>
            </a:endParaRPr>
          </a:p>
          <a:p>
            <a:endParaRPr lang="en-GB" sz="24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5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8040" y="689033"/>
            <a:ext cx="3947160" cy="1737360"/>
          </a:xfrm>
        </p:spPr>
        <p:txBody>
          <a:bodyPr>
            <a:noAutofit/>
          </a:bodyPr>
          <a:lstStyle/>
          <a:p>
            <a:r>
              <a:rPr lang="hy-AM" sz="2400" dirty="0" smtClean="0">
                <a:solidFill>
                  <a:srgbClr val="CC0000"/>
                </a:solidFill>
              </a:rPr>
              <a:t>Ե՞րբ է նշվելու ամանորը այս տարի Հնդկաստանում։</a:t>
            </a:r>
            <a:endParaRPr lang="en-GB" sz="2400" dirty="0">
              <a:solidFill>
                <a:srgbClr val="CC00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605" r="960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y-AM" sz="1800" b="1" dirty="0" smtClean="0"/>
              <a:t>Զարմանալի է, բայց այս տարի Հնդկաստանում Ամանորը նշվելու է հենց Հունվարի 1-ին։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4185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b="1" dirty="0" smtClean="0">
                <a:solidFill>
                  <a:srgbClr val="CC0000"/>
                </a:solidFill>
              </a:rPr>
              <a:t>Փաստեր</a:t>
            </a:r>
            <a:endParaRPr lang="en-GB" b="1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777" y="2093976"/>
            <a:ext cx="5015951" cy="4078224"/>
          </a:xfrm>
        </p:spPr>
        <p:txBody>
          <a:bodyPr>
            <a:normAutofit fontScale="92500" lnSpcReduction="20000"/>
          </a:bodyPr>
          <a:lstStyle/>
          <a:p>
            <a:r>
              <a:rPr lang="hy-AM" b="1" dirty="0" smtClean="0">
                <a:solidFill>
                  <a:srgbClr val="CC0000"/>
                </a:solidFill>
              </a:rPr>
              <a:t>Հնդկաստանի Ամանորը կոչվում է Դիվալի։</a:t>
            </a:r>
            <a:r>
              <a:rPr lang="en-GB" b="1" dirty="0" smtClean="0">
                <a:solidFill>
                  <a:srgbClr val="CC0000"/>
                </a:solidFill>
              </a:rPr>
              <a:t> </a:t>
            </a:r>
            <a:r>
              <a:rPr lang="hy-AM" b="1" dirty="0">
                <a:solidFill>
                  <a:srgbClr val="CC0000"/>
                </a:solidFill>
              </a:rPr>
              <a:t>Հյուսիսային Հնդկաստանում նրանք նշում են թագավոր Ռամայի Այոդհյա վերադարձի պատմությունը այն բանից հետո, երբ նա հաղթել է Ռավանային՝ վառելով կավե լամպերի շարքերը: Հարավային Հնդկաստանը նշում է այն որպես օր, երբ Տեր Կրիշնան հաղթեց դևին Նարակասուրային</a:t>
            </a:r>
            <a:r>
              <a:rPr lang="hy-AM" b="1" dirty="0" smtClean="0">
                <a:solidFill>
                  <a:srgbClr val="CC0000"/>
                </a:solidFill>
              </a:rPr>
              <a:t>:</a:t>
            </a:r>
          </a:p>
          <a:p>
            <a:r>
              <a:rPr lang="hy-AM" b="1" dirty="0" smtClean="0">
                <a:solidFill>
                  <a:srgbClr val="CC0000"/>
                </a:solidFill>
              </a:rPr>
              <a:t>Այդ </a:t>
            </a:r>
            <a:r>
              <a:rPr lang="hy-AM" b="1" dirty="0" smtClean="0">
                <a:solidFill>
                  <a:srgbClr val="CC0000"/>
                </a:solidFill>
              </a:rPr>
              <a:t>տոնի ժամանակ, նրանք կավից լամպերի մեջ լուցկով վառում են։</a:t>
            </a:r>
          </a:p>
          <a:p>
            <a:r>
              <a:rPr lang="hy-AM" b="1" dirty="0">
                <a:solidFill>
                  <a:srgbClr val="CC0000"/>
                </a:solidFill>
              </a:rPr>
              <a:t>Հնդկաստանում Նոր տարին նշելու համար 8 ամսաթիվ կա, քանի որ այդ երկրում տարբեր մշակույթի կրողներ կան: Հնդկաստանի հարավում Նոր տարին նշվում է մարտին, հյուսիսում` ապրիլին, իսկ ահա օրինակ Քերալ նահանգում` հուլիսին կամ օգոստոսին:</a:t>
            </a:r>
            <a:endParaRPr lang="en-GB" b="1" dirty="0">
              <a:solidFill>
                <a:srgbClr val="CC0000"/>
              </a:solidFill>
            </a:endParaRPr>
          </a:p>
          <a:p>
            <a:endParaRPr lang="hy-AM" b="1" dirty="0" smtClean="0">
              <a:solidFill>
                <a:srgbClr val="CC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57454" y="859940"/>
            <a:ext cx="5431865" cy="301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115</TotalTime>
  <Words>536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Blackadder ITC</vt:lpstr>
      <vt:lpstr>Cambria</vt:lpstr>
      <vt:lpstr>Mangal</vt:lpstr>
      <vt:lpstr>Rockwell</vt:lpstr>
      <vt:lpstr>Rockwell Condensed</vt:lpstr>
      <vt:lpstr>Wingdings</vt:lpstr>
      <vt:lpstr>Wood Type</vt:lpstr>
      <vt:lpstr>Ամանորը աշխարհի տարբեր երկրներում</vt:lpstr>
      <vt:lpstr>Թե ինչպես են նշում ամանորը մեքսիկայում։</vt:lpstr>
      <vt:lpstr>Թե ինչպես են նշում Ամանորը մեքսիկայում։</vt:lpstr>
      <vt:lpstr>Մեքսիկայի ամանորյա ճաշատեսակներ</vt:lpstr>
      <vt:lpstr>Մեքսիկական երաժշտություն</vt:lpstr>
      <vt:lpstr>  Ամանորը հնդկաստանում   </vt:lpstr>
      <vt:lpstr>Հնդկերեն Նախադասություններ, բառեր, բառակապակցություններ</vt:lpstr>
      <vt:lpstr>Ե՞րբ է նշվելու ամանորը այս տարի Հնդկաստանում։</vt:lpstr>
      <vt:lpstr>Փաստեր</vt:lpstr>
      <vt:lpstr>Դիվալի</vt:lpstr>
      <vt:lpstr>պԱՏԿԵՐՆԵՐ</vt:lpstr>
      <vt:lpstr>Ամանորը կոլումբիայում</vt:lpstr>
      <vt:lpstr>Մաս 2</vt:lpstr>
      <vt:lpstr>PowerPoint Presentation</vt:lpstr>
      <vt:lpstr>Վերջ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Ամանորը աշխարհի տարբեր երկրներում</dc:title>
  <dc:creator>Artur Mnatsakanyan</dc:creator>
  <cp:lastModifiedBy>Artur Mnatsakanyan</cp:lastModifiedBy>
  <cp:revision>13</cp:revision>
  <dcterms:created xsi:type="dcterms:W3CDTF">2022-12-05T09:11:58Z</dcterms:created>
  <dcterms:modified xsi:type="dcterms:W3CDTF">2022-12-07T10:26:14Z</dcterms:modified>
</cp:coreProperties>
</file>